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2484001"/>
            <a:ext cx="6793706" cy="701278"/>
          </a:xfrm>
          <a:prstGeom prst="rect">
            <a:avLst/>
          </a:prstGeom>
          <a:noFill/>
          <a:ln/>
        </p:spPr>
        <p:txBody>
          <a:bodyPr wrap="none" lIns="0" tIns="0" rIns="0" bIns="0" rtlCol="0" anchor="t"/>
          <a:lstStyle/>
          <a:p>
            <a:pPr algn="l"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Data Analysis Overview</a:t>
            </a:r>
            <a:endParaRPr lang="en-US" sz="4400" dirty="0"/>
          </a:p>
        </p:txBody>
      </p:sp>
      <p:sp>
        <p:nvSpPr>
          <p:cNvPr id="4" name="Text 1"/>
          <p:cNvSpPr/>
          <p:nvPr/>
        </p:nvSpPr>
        <p:spPr>
          <a:xfrm>
            <a:off x="6350198" y="3555444"/>
            <a:ext cx="7416403" cy="148066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This presentation walks through the key steps of our data analysis process. It goes from data extraction to insights generation. We'll cover datasets received, cleaning and exploration, feature engineering, and key insights from visualizations.</a:t>
            </a:r>
            <a:endParaRPr lang="en-US" sz="1900" dirty="0"/>
          </a:p>
        </p:txBody>
      </p:sp>
      <p:sp>
        <p:nvSpPr>
          <p:cNvPr id="5" name="Shape 2"/>
          <p:cNvSpPr/>
          <p:nvPr/>
        </p:nvSpPr>
        <p:spPr>
          <a:xfrm>
            <a:off x="6350198" y="5332214"/>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57818" y="5339834"/>
            <a:ext cx="379690" cy="379690"/>
          </a:xfrm>
          <a:prstGeom prst="rect">
            <a:avLst/>
          </a:prstGeom>
        </p:spPr>
      </p:pic>
      <p:sp>
        <p:nvSpPr>
          <p:cNvPr id="7" name="Text 3"/>
          <p:cNvSpPr/>
          <p:nvPr/>
        </p:nvSpPr>
        <p:spPr>
          <a:xfrm>
            <a:off x="6868478" y="5313759"/>
            <a:ext cx="3532942" cy="431840"/>
          </a:xfrm>
          <a:prstGeom prst="rect">
            <a:avLst/>
          </a:prstGeom>
          <a:noFill/>
          <a:ln/>
        </p:spPr>
        <p:txBody>
          <a:bodyPr wrap="none" lIns="0" tIns="0" rIns="0" bIns="0" rtlCol="0" anchor="t"/>
          <a:lstStyle/>
          <a:p>
            <a:pPr algn="l" indent="0" marL="0">
              <a:lnSpc>
                <a:spcPts val="3400"/>
              </a:lnSpc>
              <a:buNone/>
            </a:pPr>
            <a:r>
              <a:rPr lang="en-US" sz="2400" b="1" dirty="0">
                <a:solidFill>
                  <a:srgbClr val="3D3838"/>
                </a:solidFill>
                <a:latin typeface="Source Sans Pro Bold" pitchFamily="34" charset="0"/>
                <a:ea typeface="Source Sans Pro Bold" pitchFamily="34" charset="-122"/>
                <a:cs typeface="Source Sans Pro Bold" pitchFamily="34" charset="-120"/>
              </a:rPr>
              <a:t>by Aishwarya Katakdhond</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2194560"/>
            <a:ext cx="5609749" cy="701278"/>
          </a:xfrm>
          <a:prstGeom prst="rect">
            <a:avLst/>
          </a:prstGeom>
          <a:noFill/>
          <a:ln/>
        </p:spPr>
        <p:txBody>
          <a:bodyPr wrap="none" lIns="0" tIns="0" rIns="0" bIns="0" rtlCol="0" anchor="t"/>
          <a:lstStyle/>
          <a:p>
            <a:pPr algn="l"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Data Extraction</a:t>
            </a:r>
            <a:endParaRPr lang="en-US" sz="4400" dirty="0"/>
          </a:p>
        </p:txBody>
      </p:sp>
      <p:sp>
        <p:nvSpPr>
          <p:cNvPr id="3" name="Text 1"/>
          <p:cNvSpPr/>
          <p:nvPr/>
        </p:nvSpPr>
        <p:spPr>
          <a:xfrm>
            <a:off x="863798" y="3512820"/>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000000"/>
                </a:solidFill>
                <a:latin typeface="Montserrat Bold" pitchFamily="34" charset="0"/>
                <a:ea typeface="Montserrat Bold" pitchFamily="34" charset="-122"/>
                <a:cs typeface="Montserrat Bold" pitchFamily="34" charset="-120"/>
              </a:rPr>
              <a:t>Order Table</a:t>
            </a:r>
            <a:endParaRPr lang="en-US" sz="2200" dirty="0"/>
          </a:p>
        </p:txBody>
      </p:sp>
      <p:sp>
        <p:nvSpPr>
          <p:cNvPr id="4" name="Text 2"/>
          <p:cNvSpPr/>
          <p:nvPr/>
        </p:nvSpPr>
        <p:spPr>
          <a:xfrm>
            <a:off x="863798" y="4110276"/>
            <a:ext cx="3898940"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Daily order volumes and product types.</a:t>
            </a:r>
            <a:endParaRPr lang="en-US" sz="1900" dirty="0"/>
          </a:p>
        </p:txBody>
      </p:sp>
      <p:sp>
        <p:nvSpPr>
          <p:cNvPr id="5" name="Text 3"/>
          <p:cNvSpPr/>
          <p:nvPr/>
        </p:nvSpPr>
        <p:spPr>
          <a:xfrm>
            <a:off x="863798" y="5072658"/>
            <a:ext cx="3898940"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Also order dates are important.</a:t>
            </a:r>
            <a:endParaRPr lang="en-US" sz="1900" dirty="0"/>
          </a:p>
        </p:txBody>
      </p:sp>
      <p:sp>
        <p:nvSpPr>
          <p:cNvPr id="6" name="Text 4"/>
          <p:cNvSpPr/>
          <p:nvPr/>
        </p:nvSpPr>
        <p:spPr>
          <a:xfrm>
            <a:off x="5372576" y="3512820"/>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000000"/>
                </a:solidFill>
                <a:latin typeface="Montserrat Bold" pitchFamily="34" charset="0"/>
                <a:ea typeface="Montserrat Bold" pitchFamily="34" charset="-122"/>
                <a:cs typeface="Montserrat Bold" pitchFamily="34" charset="-120"/>
              </a:rPr>
              <a:t>Customer Table</a:t>
            </a:r>
            <a:endParaRPr lang="en-US" sz="2200" dirty="0"/>
          </a:p>
        </p:txBody>
      </p:sp>
      <p:sp>
        <p:nvSpPr>
          <p:cNvPr id="7" name="Text 5"/>
          <p:cNvSpPr/>
          <p:nvPr/>
        </p:nvSpPr>
        <p:spPr>
          <a:xfrm>
            <a:off x="5372576" y="4110276"/>
            <a:ext cx="3898940"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Includes customer demographics and purchase history.</a:t>
            </a:r>
            <a:endParaRPr lang="en-US" sz="1900" dirty="0"/>
          </a:p>
        </p:txBody>
      </p:sp>
      <p:sp>
        <p:nvSpPr>
          <p:cNvPr id="8" name="Text 6"/>
          <p:cNvSpPr/>
          <p:nvPr/>
        </p:nvSpPr>
        <p:spPr>
          <a:xfrm>
            <a:off x="5372576" y="5072658"/>
            <a:ext cx="3898940"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Loyalty status is also included.</a:t>
            </a:r>
            <a:endParaRPr lang="en-US" sz="1900" dirty="0"/>
          </a:p>
        </p:txBody>
      </p:sp>
      <p:sp>
        <p:nvSpPr>
          <p:cNvPr id="9" name="Text 7"/>
          <p:cNvSpPr/>
          <p:nvPr/>
        </p:nvSpPr>
        <p:spPr>
          <a:xfrm>
            <a:off x="9881354" y="3512820"/>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000000"/>
                </a:solidFill>
                <a:latin typeface="Montserrat Bold" pitchFamily="34" charset="0"/>
                <a:ea typeface="Montserrat Bold" pitchFamily="34" charset="-122"/>
                <a:cs typeface="Montserrat Bold" pitchFamily="34" charset="-120"/>
              </a:rPr>
              <a:t>Product Table</a:t>
            </a:r>
            <a:endParaRPr lang="en-US" sz="2200" dirty="0"/>
          </a:p>
        </p:txBody>
      </p:sp>
      <p:sp>
        <p:nvSpPr>
          <p:cNvPr id="10" name="Text 8"/>
          <p:cNvSpPr/>
          <p:nvPr/>
        </p:nvSpPr>
        <p:spPr>
          <a:xfrm>
            <a:off x="9881354" y="4110276"/>
            <a:ext cx="3898940"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Product specifications and manufacturing costs.</a:t>
            </a:r>
            <a:endParaRPr lang="en-US" sz="1900" dirty="0"/>
          </a:p>
        </p:txBody>
      </p:sp>
      <p:sp>
        <p:nvSpPr>
          <p:cNvPr id="11" name="Text 9"/>
          <p:cNvSpPr/>
          <p:nvPr/>
        </p:nvSpPr>
        <p:spPr>
          <a:xfrm>
            <a:off x="9881354" y="5072658"/>
            <a:ext cx="3898940"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Supplier information is recorded here.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557457"/>
            <a:ext cx="7416403" cy="1402556"/>
          </a:xfrm>
          <a:prstGeom prst="rect">
            <a:avLst/>
          </a:prstGeom>
          <a:noFill/>
          <a:ln/>
        </p:spPr>
        <p:txBody>
          <a:bodyPr wrap="square" lIns="0" tIns="0" rIns="0" bIns="0" rtlCol="0" anchor="t"/>
          <a:lstStyle/>
          <a:p>
            <a:pPr algn="l"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Data Cleaning and Exploration</a:t>
            </a:r>
            <a:endParaRPr lang="en-US" sz="4400" dirty="0"/>
          </a:p>
        </p:txBody>
      </p:sp>
      <p:sp>
        <p:nvSpPr>
          <p:cNvPr id="4" name="Shape 1"/>
          <p:cNvSpPr/>
          <p:nvPr/>
        </p:nvSpPr>
        <p:spPr>
          <a:xfrm>
            <a:off x="6350198" y="3330178"/>
            <a:ext cx="3584853" cy="1732598"/>
          </a:xfrm>
          <a:prstGeom prst="roundRect">
            <a:avLst>
              <a:gd name="adj" fmla="val 2137"/>
            </a:avLst>
          </a:prstGeom>
          <a:solidFill>
            <a:srgbClr val="F2EEEE"/>
          </a:solidFill>
          <a:ln/>
        </p:spPr>
      </p:sp>
      <p:sp>
        <p:nvSpPr>
          <p:cNvPr id="5" name="Text 2"/>
          <p:cNvSpPr/>
          <p:nvPr/>
        </p:nvSpPr>
        <p:spPr>
          <a:xfrm>
            <a:off x="6597015" y="3576995"/>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Missing Values</a:t>
            </a:r>
            <a:endParaRPr lang="en-US" sz="2200" dirty="0"/>
          </a:p>
        </p:txBody>
      </p:sp>
      <p:sp>
        <p:nvSpPr>
          <p:cNvPr id="6" name="Text 3"/>
          <p:cNvSpPr/>
          <p:nvPr/>
        </p:nvSpPr>
        <p:spPr>
          <a:xfrm>
            <a:off x="6597015" y="4075628"/>
            <a:ext cx="3091220"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Using imputation methods like mean and median.</a:t>
            </a:r>
            <a:endParaRPr lang="en-US" sz="1900" dirty="0"/>
          </a:p>
        </p:txBody>
      </p:sp>
      <p:sp>
        <p:nvSpPr>
          <p:cNvPr id="7" name="Shape 4"/>
          <p:cNvSpPr/>
          <p:nvPr/>
        </p:nvSpPr>
        <p:spPr>
          <a:xfrm>
            <a:off x="10181868" y="3330178"/>
            <a:ext cx="3584853" cy="1732598"/>
          </a:xfrm>
          <a:prstGeom prst="roundRect">
            <a:avLst>
              <a:gd name="adj" fmla="val 2137"/>
            </a:avLst>
          </a:prstGeom>
          <a:solidFill>
            <a:srgbClr val="F2EEEE"/>
          </a:solidFill>
          <a:ln/>
        </p:spPr>
      </p:sp>
      <p:sp>
        <p:nvSpPr>
          <p:cNvPr id="8" name="Text 5"/>
          <p:cNvSpPr/>
          <p:nvPr/>
        </p:nvSpPr>
        <p:spPr>
          <a:xfrm>
            <a:off x="10428684" y="3576995"/>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Outlier Detection</a:t>
            </a:r>
            <a:endParaRPr lang="en-US" sz="2200" dirty="0"/>
          </a:p>
        </p:txBody>
      </p:sp>
      <p:sp>
        <p:nvSpPr>
          <p:cNvPr id="9" name="Text 6"/>
          <p:cNvSpPr/>
          <p:nvPr/>
        </p:nvSpPr>
        <p:spPr>
          <a:xfrm>
            <a:off x="10428684" y="4075628"/>
            <a:ext cx="3091220"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IQR method and Z-score analysis.</a:t>
            </a:r>
            <a:endParaRPr lang="en-US" sz="1900" dirty="0"/>
          </a:p>
        </p:txBody>
      </p:sp>
      <p:sp>
        <p:nvSpPr>
          <p:cNvPr id="10" name="Shape 7"/>
          <p:cNvSpPr/>
          <p:nvPr/>
        </p:nvSpPr>
        <p:spPr>
          <a:xfrm>
            <a:off x="6350198" y="5309592"/>
            <a:ext cx="7416403" cy="1362432"/>
          </a:xfrm>
          <a:prstGeom prst="roundRect">
            <a:avLst>
              <a:gd name="adj" fmla="val 2718"/>
            </a:avLst>
          </a:prstGeom>
          <a:solidFill>
            <a:srgbClr val="F2EEEE"/>
          </a:solidFill>
          <a:ln/>
        </p:spPr>
      </p:sp>
      <p:sp>
        <p:nvSpPr>
          <p:cNvPr id="11" name="Text 8"/>
          <p:cNvSpPr/>
          <p:nvPr/>
        </p:nvSpPr>
        <p:spPr>
          <a:xfrm>
            <a:off x="6597015" y="5556409"/>
            <a:ext cx="3298865"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Data Type Conversions</a:t>
            </a:r>
            <a:endParaRPr lang="en-US" sz="2200" dirty="0"/>
          </a:p>
        </p:txBody>
      </p:sp>
      <p:sp>
        <p:nvSpPr>
          <p:cNvPr id="12" name="Text 9"/>
          <p:cNvSpPr/>
          <p:nvPr/>
        </p:nvSpPr>
        <p:spPr>
          <a:xfrm>
            <a:off x="6597015" y="6055043"/>
            <a:ext cx="6922770"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Converting string to numeric, formatting date and time.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957977"/>
            <a:ext cx="5930503" cy="701278"/>
          </a:xfrm>
          <a:prstGeom prst="rect">
            <a:avLst/>
          </a:prstGeom>
          <a:noFill/>
          <a:ln/>
        </p:spPr>
        <p:txBody>
          <a:bodyPr wrap="none" lIns="0" tIns="0" rIns="0" bIns="0" rtlCol="0" anchor="t"/>
          <a:lstStyle/>
          <a:p>
            <a:pPr algn="l"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Feature Engineering</a:t>
            </a:r>
            <a:endParaRPr lang="en-US" sz="4400" dirty="0"/>
          </a:p>
        </p:txBody>
      </p:sp>
      <p:pic>
        <p:nvPicPr>
          <p:cNvPr id="4" name="Image 1" descr="preencoded.png">    </p:cNvPr>
          <p:cNvPicPr>
            <a:picLocks noChangeAspect="1"/>
          </p:cNvPicPr>
          <p:nvPr/>
        </p:nvPicPr>
        <p:blipFill>
          <a:blip r:embed="rId2"/>
          <a:stretch>
            <a:fillRect/>
          </a:stretch>
        </p:blipFill>
        <p:spPr>
          <a:xfrm>
            <a:off x="863798" y="2029420"/>
            <a:ext cx="1234083" cy="1880592"/>
          </a:xfrm>
          <a:prstGeom prst="rect">
            <a:avLst/>
          </a:prstGeom>
        </p:spPr>
      </p:pic>
      <p:sp>
        <p:nvSpPr>
          <p:cNvPr id="5" name="Text 1"/>
          <p:cNvSpPr/>
          <p:nvPr/>
        </p:nvSpPr>
        <p:spPr>
          <a:xfrm>
            <a:off x="2468047" y="2276237"/>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Time-Based</a:t>
            </a:r>
            <a:endParaRPr lang="en-US" sz="2200" dirty="0"/>
          </a:p>
        </p:txBody>
      </p:sp>
      <p:sp>
        <p:nvSpPr>
          <p:cNvPr id="6" name="Text 2"/>
          <p:cNvSpPr/>
          <p:nvPr/>
        </p:nvSpPr>
        <p:spPr>
          <a:xfrm>
            <a:off x="2468047" y="2774871"/>
            <a:ext cx="5812155"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Day of week and month.</a:t>
            </a:r>
            <a:endParaRPr lang="en-US" sz="1900" dirty="0"/>
          </a:p>
        </p:txBody>
      </p:sp>
      <p:sp>
        <p:nvSpPr>
          <p:cNvPr id="7" name="Text 3"/>
          <p:cNvSpPr/>
          <p:nvPr/>
        </p:nvSpPr>
        <p:spPr>
          <a:xfrm>
            <a:off x="2468047" y="3293031"/>
            <a:ext cx="5812155"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Also quarter and year are used.</a:t>
            </a:r>
            <a:endParaRPr lang="en-US" sz="1900" dirty="0"/>
          </a:p>
        </p:txBody>
      </p:sp>
      <p:pic>
        <p:nvPicPr>
          <p:cNvPr id="8" name="Image 2" descr="preencoded.png">    </p:cNvPr>
          <p:cNvPicPr>
            <a:picLocks noChangeAspect="1"/>
          </p:cNvPicPr>
          <p:nvPr/>
        </p:nvPicPr>
        <p:blipFill>
          <a:blip r:embed="rId3"/>
          <a:stretch>
            <a:fillRect/>
          </a:stretch>
        </p:blipFill>
        <p:spPr>
          <a:xfrm>
            <a:off x="863798" y="3910013"/>
            <a:ext cx="1234083" cy="1880592"/>
          </a:xfrm>
          <a:prstGeom prst="rect">
            <a:avLst/>
          </a:prstGeom>
        </p:spPr>
      </p:pic>
      <p:sp>
        <p:nvSpPr>
          <p:cNvPr id="9" name="Text 4"/>
          <p:cNvSpPr/>
          <p:nvPr/>
        </p:nvSpPr>
        <p:spPr>
          <a:xfrm>
            <a:off x="2468047" y="4156829"/>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Aggregated</a:t>
            </a:r>
            <a:endParaRPr lang="en-US" sz="2200" dirty="0"/>
          </a:p>
        </p:txBody>
      </p:sp>
      <p:sp>
        <p:nvSpPr>
          <p:cNvPr id="10" name="Text 5"/>
          <p:cNvSpPr/>
          <p:nvPr/>
        </p:nvSpPr>
        <p:spPr>
          <a:xfrm>
            <a:off x="2468047" y="4655463"/>
            <a:ext cx="5812155"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Rolling averages calculation.</a:t>
            </a:r>
            <a:endParaRPr lang="en-US" sz="1900" dirty="0"/>
          </a:p>
        </p:txBody>
      </p:sp>
      <p:sp>
        <p:nvSpPr>
          <p:cNvPr id="11" name="Text 6"/>
          <p:cNvSpPr/>
          <p:nvPr/>
        </p:nvSpPr>
        <p:spPr>
          <a:xfrm>
            <a:off x="2468047" y="5173623"/>
            <a:ext cx="5812155"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Cumulative sums are also important.</a:t>
            </a:r>
            <a:endParaRPr lang="en-US" sz="1900" dirty="0"/>
          </a:p>
        </p:txBody>
      </p:sp>
      <p:pic>
        <p:nvPicPr>
          <p:cNvPr id="12" name="Image 3" descr="preencoded.png">    </p:cNvPr>
          <p:cNvPicPr>
            <a:picLocks noChangeAspect="1"/>
          </p:cNvPicPr>
          <p:nvPr/>
        </p:nvPicPr>
        <p:blipFill>
          <a:blip r:embed="rId4"/>
          <a:stretch>
            <a:fillRect/>
          </a:stretch>
        </p:blipFill>
        <p:spPr>
          <a:xfrm>
            <a:off x="863798" y="5790605"/>
            <a:ext cx="1234083" cy="1480899"/>
          </a:xfrm>
          <a:prstGeom prst="rect">
            <a:avLst/>
          </a:prstGeom>
        </p:spPr>
      </p:pic>
      <p:sp>
        <p:nvSpPr>
          <p:cNvPr id="13" name="Text 7"/>
          <p:cNvSpPr/>
          <p:nvPr/>
        </p:nvSpPr>
        <p:spPr>
          <a:xfrm>
            <a:off x="2468047" y="6037421"/>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Interaction</a:t>
            </a:r>
            <a:endParaRPr lang="en-US" sz="2200" dirty="0"/>
          </a:p>
        </p:txBody>
      </p:sp>
      <p:sp>
        <p:nvSpPr>
          <p:cNvPr id="14" name="Text 8"/>
          <p:cNvSpPr/>
          <p:nvPr/>
        </p:nvSpPr>
        <p:spPr>
          <a:xfrm>
            <a:off x="2468047" y="6536055"/>
            <a:ext cx="5812155"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Combining two or more variables.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2437209"/>
            <a:ext cx="5609749" cy="701278"/>
          </a:xfrm>
          <a:prstGeom prst="rect">
            <a:avLst/>
          </a:prstGeom>
          <a:noFill/>
          <a:ln/>
        </p:spPr>
        <p:txBody>
          <a:bodyPr wrap="none" lIns="0" tIns="0" rIns="0" bIns="0" rtlCol="0" anchor="t"/>
          <a:lstStyle/>
          <a:p>
            <a:pPr algn="l"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Data Merging</a:t>
            </a:r>
            <a:endParaRPr lang="en-US" sz="4400" dirty="0"/>
          </a:p>
        </p:txBody>
      </p:sp>
      <p:pic>
        <p:nvPicPr>
          <p:cNvPr id="4" name="Image 1" descr="preencoded.png">    </p:cNvPr>
          <p:cNvPicPr>
            <a:picLocks noChangeAspect="1"/>
          </p:cNvPicPr>
          <p:nvPr/>
        </p:nvPicPr>
        <p:blipFill>
          <a:blip r:embed="rId2"/>
          <a:stretch>
            <a:fillRect/>
          </a:stretch>
        </p:blipFill>
        <p:spPr>
          <a:xfrm>
            <a:off x="6350198" y="3508653"/>
            <a:ext cx="556260" cy="556260"/>
          </a:xfrm>
          <a:prstGeom prst="rect">
            <a:avLst/>
          </a:prstGeom>
        </p:spPr>
      </p:pic>
      <p:sp>
        <p:nvSpPr>
          <p:cNvPr id="5" name="Text 1"/>
          <p:cNvSpPr/>
          <p:nvPr/>
        </p:nvSpPr>
        <p:spPr>
          <a:xfrm>
            <a:off x="6350198" y="4311729"/>
            <a:ext cx="2225278"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Using primary keys and foreign keys for accurate joins.</a:t>
            </a:r>
            <a:endParaRPr lang="en-US" sz="1900" dirty="0"/>
          </a:p>
        </p:txBody>
      </p:sp>
      <p:pic>
        <p:nvPicPr>
          <p:cNvPr id="6" name="Image 2" descr="preencoded.png">    </p:cNvPr>
          <p:cNvPicPr>
            <a:picLocks noChangeAspect="1"/>
          </p:cNvPicPr>
          <p:nvPr/>
        </p:nvPicPr>
        <p:blipFill>
          <a:blip r:embed="rId3"/>
          <a:stretch>
            <a:fillRect/>
          </a:stretch>
        </p:blipFill>
        <p:spPr>
          <a:xfrm>
            <a:off x="8945642" y="3508653"/>
            <a:ext cx="556260" cy="556260"/>
          </a:xfrm>
          <a:prstGeom prst="rect">
            <a:avLst/>
          </a:prstGeom>
        </p:spPr>
      </p:pic>
      <p:sp>
        <p:nvSpPr>
          <p:cNvPr id="7" name="Text 2"/>
          <p:cNvSpPr/>
          <p:nvPr/>
        </p:nvSpPr>
        <p:spPr>
          <a:xfrm>
            <a:off x="8945642" y="4311729"/>
            <a:ext cx="2225397" cy="148066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Handling mismatched data types and inconsistent naming.</a:t>
            </a:r>
            <a:endParaRPr lang="en-US" sz="1900" dirty="0"/>
          </a:p>
        </p:txBody>
      </p:sp>
      <p:pic>
        <p:nvPicPr>
          <p:cNvPr id="8" name="Image 3" descr="preencoded.png">    </p:cNvPr>
          <p:cNvPicPr>
            <a:picLocks noChangeAspect="1"/>
          </p:cNvPicPr>
          <p:nvPr/>
        </p:nvPicPr>
        <p:blipFill>
          <a:blip r:embed="rId4"/>
          <a:stretch>
            <a:fillRect/>
          </a:stretch>
        </p:blipFill>
        <p:spPr>
          <a:xfrm>
            <a:off x="11541204" y="3508653"/>
            <a:ext cx="556260" cy="556260"/>
          </a:xfrm>
          <a:prstGeom prst="rect">
            <a:avLst/>
          </a:prstGeom>
        </p:spPr>
      </p:pic>
      <p:sp>
        <p:nvSpPr>
          <p:cNvPr id="9" name="Text 3"/>
          <p:cNvSpPr/>
          <p:nvPr/>
        </p:nvSpPr>
        <p:spPr>
          <a:xfrm>
            <a:off x="11541204" y="4311729"/>
            <a:ext cx="2225278" cy="148066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Ensuring data integrity and avoiding data duplication.</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288613"/>
            <a:ext cx="5609749" cy="701278"/>
          </a:xfrm>
          <a:prstGeom prst="rect">
            <a:avLst/>
          </a:prstGeom>
          <a:noFill/>
          <a:ln/>
        </p:spPr>
        <p:txBody>
          <a:bodyPr wrap="none" lIns="0" tIns="0" rIns="0" bIns="0" rtlCol="0" anchor="t"/>
          <a:lstStyle/>
          <a:p>
            <a:pPr algn="l"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Data Visualization</a:t>
            </a:r>
            <a:endParaRPr lang="en-US" sz="4400" dirty="0"/>
          </a:p>
        </p:txBody>
      </p:sp>
      <p:sp>
        <p:nvSpPr>
          <p:cNvPr id="4" name="Shape 1"/>
          <p:cNvSpPr/>
          <p:nvPr/>
        </p:nvSpPr>
        <p:spPr>
          <a:xfrm>
            <a:off x="1141452" y="2360057"/>
            <a:ext cx="30480" cy="4580930"/>
          </a:xfrm>
          <a:prstGeom prst="roundRect">
            <a:avLst>
              <a:gd name="adj" fmla="val 121472"/>
            </a:avLst>
          </a:prstGeom>
          <a:solidFill>
            <a:srgbClr val="D8D4D4"/>
          </a:solidFill>
          <a:ln/>
        </p:spPr>
      </p:sp>
      <p:sp>
        <p:nvSpPr>
          <p:cNvPr id="5" name="Shape 2"/>
          <p:cNvSpPr/>
          <p:nvPr/>
        </p:nvSpPr>
        <p:spPr>
          <a:xfrm>
            <a:off x="1388626" y="2900124"/>
            <a:ext cx="740450" cy="30480"/>
          </a:xfrm>
          <a:prstGeom prst="roundRect">
            <a:avLst>
              <a:gd name="adj" fmla="val 121472"/>
            </a:avLst>
          </a:prstGeom>
          <a:solidFill>
            <a:srgbClr val="D8D4D4"/>
          </a:solidFill>
          <a:ln/>
        </p:spPr>
      </p:sp>
      <p:sp>
        <p:nvSpPr>
          <p:cNvPr id="6" name="Shape 3"/>
          <p:cNvSpPr/>
          <p:nvPr/>
        </p:nvSpPr>
        <p:spPr>
          <a:xfrm>
            <a:off x="863798" y="2637711"/>
            <a:ext cx="555308" cy="555308"/>
          </a:xfrm>
          <a:prstGeom prst="roundRect">
            <a:avLst>
              <a:gd name="adj" fmla="val 6667"/>
            </a:avLst>
          </a:prstGeom>
          <a:solidFill>
            <a:srgbClr val="F2EEEE"/>
          </a:solidFill>
          <a:ln/>
        </p:spPr>
      </p:sp>
      <p:sp>
        <p:nvSpPr>
          <p:cNvPr id="7" name="Text 4"/>
          <p:cNvSpPr/>
          <p:nvPr/>
        </p:nvSpPr>
        <p:spPr>
          <a:xfrm>
            <a:off x="973217" y="2705040"/>
            <a:ext cx="336471" cy="420648"/>
          </a:xfrm>
          <a:prstGeom prst="rect">
            <a:avLst/>
          </a:prstGeom>
          <a:noFill/>
          <a:ln/>
        </p:spPr>
        <p:txBody>
          <a:bodyPr wrap="none" lIns="0" tIns="0" rIns="0" bIns="0" rtlCol="0" anchor="t"/>
          <a:lstStyle/>
          <a:p>
            <a:pPr algn="ctr" indent="0" marL="0">
              <a:lnSpc>
                <a:spcPts val="2650"/>
              </a:lnSpc>
              <a:buNone/>
            </a:pPr>
            <a:r>
              <a:rPr lang="en-US" sz="2650" b="1" spc="-27" kern="0" dirty="0">
                <a:solidFill>
                  <a:srgbClr val="3D3838"/>
                </a:solidFill>
                <a:latin typeface="Montserrat Bold" pitchFamily="34" charset="0"/>
                <a:ea typeface="Montserrat Bold" pitchFamily="34" charset="-122"/>
                <a:cs typeface="Montserrat Bold" pitchFamily="34" charset="-120"/>
              </a:rPr>
              <a:t>1</a:t>
            </a:r>
            <a:endParaRPr lang="en-US" sz="2650" dirty="0"/>
          </a:p>
        </p:txBody>
      </p:sp>
      <p:sp>
        <p:nvSpPr>
          <p:cNvPr id="8" name="Text 5"/>
          <p:cNvSpPr/>
          <p:nvPr/>
        </p:nvSpPr>
        <p:spPr>
          <a:xfrm>
            <a:off x="2375535" y="2606873"/>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Line Charts</a:t>
            </a:r>
            <a:endParaRPr lang="en-US" sz="2200" dirty="0"/>
          </a:p>
        </p:txBody>
      </p:sp>
      <p:sp>
        <p:nvSpPr>
          <p:cNvPr id="9" name="Text 6"/>
          <p:cNvSpPr/>
          <p:nvPr/>
        </p:nvSpPr>
        <p:spPr>
          <a:xfrm>
            <a:off x="2375535" y="3105507"/>
            <a:ext cx="5904667"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For trend analysis over time.</a:t>
            </a:r>
            <a:endParaRPr lang="en-US" sz="1900" dirty="0"/>
          </a:p>
        </p:txBody>
      </p:sp>
      <p:sp>
        <p:nvSpPr>
          <p:cNvPr id="10" name="Shape 7"/>
          <p:cNvSpPr/>
          <p:nvPr/>
        </p:nvSpPr>
        <p:spPr>
          <a:xfrm>
            <a:off x="1388626" y="4509373"/>
            <a:ext cx="740450" cy="30480"/>
          </a:xfrm>
          <a:prstGeom prst="roundRect">
            <a:avLst>
              <a:gd name="adj" fmla="val 121472"/>
            </a:avLst>
          </a:prstGeom>
          <a:solidFill>
            <a:srgbClr val="D8D4D4"/>
          </a:solidFill>
          <a:ln/>
        </p:spPr>
      </p:sp>
      <p:sp>
        <p:nvSpPr>
          <p:cNvPr id="11" name="Shape 8"/>
          <p:cNvSpPr/>
          <p:nvPr/>
        </p:nvSpPr>
        <p:spPr>
          <a:xfrm>
            <a:off x="863798" y="4246959"/>
            <a:ext cx="555308" cy="555308"/>
          </a:xfrm>
          <a:prstGeom prst="roundRect">
            <a:avLst>
              <a:gd name="adj" fmla="val 6667"/>
            </a:avLst>
          </a:prstGeom>
          <a:solidFill>
            <a:srgbClr val="F2EEEE"/>
          </a:solidFill>
          <a:ln/>
        </p:spPr>
      </p:sp>
      <p:sp>
        <p:nvSpPr>
          <p:cNvPr id="12" name="Text 9"/>
          <p:cNvSpPr/>
          <p:nvPr/>
        </p:nvSpPr>
        <p:spPr>
          <a:xfrm>
            <a:off x="973217" y="4314289"/>
            <a:ext cx="336471" cy="420648"/>
          </a:xfrm>
          <a:prstGeom prst="rect">
            <a:avLst/>
          </a:prstGeom>
          <a:noFill/>
          <a:ln/>
        </p:spPr>
        <p:txBody>
          <a:bodyPr wrap="none" lIns="0" tIns="0" rIns="0" bIns="0" rtlCol="0" anchor="t"/>
          <a:lstStyle/>
          <a:p>
            <a:pPr algn="ctr" indent="0" marL="0">
              <a:lnSpc>
                <a:spcPts val="2650"/>
              </a:lnSpc>
              <a:buNone/>
            </a:pPr>
            <a:r>
              <a:rPr lang="en-US" sz="2650" b="1" spc="-27" kern="0" dirty="0">
                <a:solidFill>
                  <a:srgbClr val="3D3838"/>
                </a:solidFill>
                <a:latin typeface="Montserrat Bold" pitchFamily="34" charset="0"/>
                <a:ea typeface="Montserrat Bold" pitchFamily="34" charset="-122"/>
                <a:cs typeface="Montserrat Bold" pitchFamily="34" charset="-120"/>
              </a:rPr>
              <a:t>2</a:t>
            </a:r>
            <a:endParaRPr lang="en-US" sz="2650" dirty="0"/>
          </a:p>
        </p:txBody>
      </p:sp>
      <p:sp>
        <p:nvSpPr>
          <p:cNvPr id="13" name="Text 10"/>
          <p:cNvSpPr/>
          <p:nvPr/>
        </p:nvSpPr>
        <p:spPr>
          <a:xfrm>
            <a:off x="2375535" y="4216122"/>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Bar Charts</a:t>
            </a:r>
            <a:endParaRPr lang="en-US" sz="2200" dirty="0"/>
          </a:p>
        </p:txBody>
      </p:sp>
      <p:sp>
        <p:nvSpPr>
          <p:cNvPr id="14" name="Text 11"/>
          <p:cNvSpPr/>
          <p:nvPr/>
        </p:nvSpPr>
        <p:spPr>
          <a:xfrm>
            <a:off x="2375535" y="4714756"/>
            <a:ext cx="5904667"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Comparing values across categories.</a:t>
            </a:r>
            <a:endParaRPr lang="en-US" sz="1900" dirty="0"/>
          </a:p>
        </p:txBody>
      </p:sp>
      <p:sp>
        <p:nvSpPr>
          <p:cNvPr id="15" name="Shape 12"/>
          <p:cNvSpPr/>
          <p:nvPr/>
        </p:nvSpPr>
        <p:spPr>
          <a:xfrm>
            <a:off x="1388626" y="6118622"/>
            <a:ext cx="740450" cy="30480"/>
          </a:xfrm>
          <a:prstGeom prst="roundRect">
            <a:avLst>
              <a:gd name="adj" fmla="val 121472"/>
            </a:avLst>
          </a:prstGeom>
          <a:solidFill>
            <a:srgbClr val="D8D4D4"/>
          </a:solidFill>
          <a:ln/>
        </p:spPr>
      </p:sp>
      <p:sp>
        <p:nvSpPr>
          <p:cNvPr id="16" name="Shape 13"/>
          <p:cNvSpPr/>
          <p:nvPr/>
        </p:nvSpPr>
        <p:spPr>
          <a:xfrm>
            <a:off x="863798" y="5856208"/>
            <a:ext cx="555308" cy="555308"/>
          </a:xfrm>
          <a:prstGeom prst="roundRect">
            <a:avLst>
              <a:gd name="adj" fmla="val 6667"/>
            </a:avLst>
          </a:prstGeom>
          <a:solidFill>
            <a:srgbClr val="F2EEEE"/>
          </a:solidFill>
          <a:ln/>
        </p:spPr>
      </p:sp>
      <p:sp>
        <p:nvSpPr>
          <p:cNvPr id="17" name="Text 14"/>
          <p:cNvSpPr/>
          <p:nvPr/>
        </p:nvSpPr>
        <p:spPr>
          <a:xfrm>
            <a:off x="973217" y="5923538"/>
            <a:ext cx="336471" cy="420648"/>
          </a:xfrm>
          <a:prstGeom prst="rect">
            <a:avLst/>
          </a:prstGeom>
          <a:noFill/>
          <a:ln/>
        </p:spPr>
        <p:txBody>
          <a:bodyPr wrap="none" lIns="0" tIns="0" rIns="0" bIns="0" rtlCol="0" anchor="t"/>
          <a:lstStyle/>
          <a:p>
            <a:pPr algn="ctr" indent="0" marL="0">
              <a:lnSpc>
                <a:spcPts val="2650"/>
              </a:lnSpc>
              <a:buNone/>
            </a:pPr>
            <a:r>
              <a:rPr lang="en-US" sz="2650" b="1" spc="-27" kern="0" dirty="0">
                <a:solidFill>
                  <a:srgbClr val="3D3838"/>
                </a:solidFill>
                <a:latin typeface="Montserrat Bold" pitchFamily="34" charset="0"/>
                <a:ea typeface="Montserrat Bold" pitchFamily="34" charset="-122"/>
                <a:cs typeface="Montserrat Bold" pitchFamily="34" charset="-120"/>
              </a:rPr>
              <a:t>3</a:t>
            </a:r>
            <a:endParaRPr lang="en-US" sz="2650" dirty="0"/>
          </a:p>
        </p:txBody>
      </p:sp>
      <p:sp>
        <p:nvSpPr>
          <p:cNvPr id="18" name="Text 15"/>
          <p:cNvSpPr/>
          <p:nvPr/>
        </p:nvSpPr>
        <p:spPr>
          <a:xfrm>
            <a:off x="2375535" y="5825371"/>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Scatter Plots</a:t>
            </a:r>
            <a:endParaRPr lang="en-US" sz="2200" dirty="0"/>
          </a:p>
        </p:txBody>
      </p:sp>
      <p:sp>
        <p:nvSpPr>
          <p:cNvPr id="19" name="Text 16"/>
          <p:cNvSpPr/>
          <p:nvPr/>
        </p:nvSpPr>
        <p:spPr>
          <a:xfrm>
            <a:off x="2375535" y="6324005"/>
            <a:ext cx="5904667"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Identifying correlations between variables.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5386"/>
          </a:xfrm>
          <a:prstGeom prst="rect">
            <a:avLst/>
          </a:prstGeom>
        </p:spPr>
      </p:pic>
      <p:sp>
        <p:nvSpPr>
          <p:cNvPr id="3" name="Text 0"/>
          <p:cNvSpPr/>
          <p:nvPr/>
        </p:nvSpPr>
        <p:spPr>
          <a:xfrm>
            <a:off x="863798" y="4548545"/>
            <a:ext cx="5609749" cy="701278"/>
          </a:xfrm>
          <a:prstGeom prst="rect">
            <a:avLst/>
          </a:prstGeom>
          <a:noFill/>
          <a:ln/>
        </p:spPr>
        <p:txBody>
          <a:bodyPr wrap="none" lIns="0" tIns="0" rIns="0" bIns="0" rtlCol="0" anchor="t"/>
          <a:lstStyle/>
          <a:p>
            <a:pPr algn="l"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Key Insights</a:t>
            </a:r>
            <a:endParaRPr lang="en-US" sz="4400" dirty="0"/>
          </a:p>
        </p:txBody>
      </p:sp>
      <p:sp>
        <p:nvSpPr>
          <p:cNvPr id="4" name="Shape 1"/>
          <p:cNvSpPr/>
          <p:nvPr/>
        </p:nvSpPr>
        <p:spPr>
          <a:xfrm>
            <a:off x="863798" y="5897642"/>
            <a:ext cx="555308" cy="555308"/>
          </a:xfrm>
          <a:prstGeom prst="roundRect">
            <a:avLst>
              <a:gd name="adj" fmla="val 6667"/>
            </a:avLst>
          </a:prstGeom>
          <a:solidFill>
            <a:srgbClr val="F2EEEE"/>
          </a:solidFill>
          <a:ln/>
        </p:spPr>
      </p:sp>
      <p:sp>
        <p:nvSpPr>
          <p:cNvPr id="5" name="Text 2"/>
          <p:cNvSpPr/>
          <p:nvPr/>
        </p:nvSpPr>
        <p:spPr>
          <a:xfrm>
            <a:off x="973217" y="5964972"/>
            <a:ext cx="336471" cy="420648"/>
          </a:xfrm>
          <a:prstGeom prst="rect">
            <a:avLst/>
          </a:prstGeom>
          <a:noFill/>
          <a:ln/>
        </p:spPr>
        <p:txBody>
          <a:bodyPr wrap="none" lIns="0" tIns="0" rIns="0" bIns="0" rtlCol="0" anchor="t"/>
          <a:lstStyle/>
          <a:p>
            <a:pPr algn="ctr" indent="0" marL="0">
              <a:lnSpc>
                <a:spcPts val="2650"/>
              </a:lnSpc>
              <a:buNone/>
            </a:pPr>
            <a:r>
              <a:rPr lang="en-US" sz="2650" b="1" spc="-27" kern="0" dirty="0">
                <a:solidFill>
                  <a:srgbClr val="3D3838"/>
                </a:solidFill>
                <a:latin typeface="Montserrat Bold" pitchFamily="34" charset="0"/>
                <a:ea typeface="Montserrat Bold" pitchFamily="34" charset="-122"/>
                <a:cs typeface="Montserrat Bold" pitchFamily="34" charset="-120"/>
              </a:rPr>
              <a:t>1</a:t>
            </a:r>
            <a:endParaRPr lang="en-US" sz="2650" dirty="0"/>
          </a:p>
        </p:txBody>
      </p:sp>
      <p:sp>
        <p:nvSpPr>
          <p:cNvPr id="6" name="Text 3"/>
          <p:cNvSpPr/>
          <p:nvPr/>
        </p:nvSpPr>
        <p:spPr>
          <a:xfrm>
            <a:off x="1665923" y="5897642"/>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Trends</a:t>
            </a:r>
            <a:endParaRPr lang="en-US" sz="2200" dirty="0"/>
          </a:p>
        </p:txBody>
      </p:sp>
      <p:sp>
        <p:nvSpPr>
          <p:cNvPr id="7" name="Text 4"/>
          <p:cNvSpPr/>
          <p:nvPr/>
        </p:nvSpPr>
        <p:spPr>
          <a:xfrm>
            <a:off x="1665923" y="6396276"/>
            <a:ext cx="3334226"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Identifying trends and patterns.</a:t>
            </a:r>
            <a:endParaRPr lang="en-US" sz="1900" dirty="0"/>
          </a:p>
        </p:txBody>
      </p:sp>
      <p:sp>
        <p:nvSpPr>
          <p:cNvPr id="8" name="Shape 5"/>
          <p:cNvSpPr/>
          <p:nvPr/>
        </p:nvSpPr>
        <p:spPr>
          <a:xfrm>
            <a:off x="5246965" y="5897642"/>
            <a:ext cx="555308" cy="555308"/>
          </a:xfrm>
          <a:prstGeom prst="roundRect">
            <a:avLst>
              <a:gd name="adj" fmla="val 6667"/>
            </a:avLst>
          </a:prstGeom>
          <a:solidFill>
            <a:srgbClr val="F2EEEE"/>
          </a:solidFill>
          <a:ln/>
        </p:spPr>
      </p:sp>
      <p:sp>
        <p:nvSpPr>
          <p:cNvPr id="9" name="Text 6"/>
          <p:cNvSpPr/>
          <p:nvPr/>
        </p:nvSpPr>
        <p:spPr>
          <a:xfrm>
            <a:off x="5356384" y="5964972"/>
            <a:ext cx="336471" cy="420648"/>
          </a:xfrm>
          <a:prstGeom prst="rect">
            <a:avLst/>
          </a:prstGeom>
          <a:noFill/>
          <a:ln/>
        </p:spPr>
        <p:txBody>
          <a:bodyPr wrap="none" lIns="0" tIns="0" rIns="0" bIns="0" rtlCol="0" anchor="t"/>
          <a:lstStyle/>
          <a:p>
            <a:pPr algn="ctr" indent="0" marL="0">
              <a:lnSpc>
                <a:spcPts val="2650"/>
              </a:lnSpc>
              <a:buNone/>
            </a:pPr>
            <a:r>
              <a:rPr lang="en-US" sz="2650" b="1" spc="-27" kern="0" dirty="0">
                <a:solidFill>
                  <a:srgbClr val="3D3838"/>
                </a:solidFill>
                <a:latin typeface="Montserrat Bold" pitchFamily="34" charset="0"/>
                <a:ea typeface="Montserrat Bold" pitchFamily="34" charset="-122"/>
                <a:cs typeface="Montserrat Bold" pitchFamily="34" charset="-120"/>
              </a:rPr>
              <a:t>2</a:t>
            </a:r>
            <a:endParaRPr lang="en-US" sz="2650" dirty="0"/>
          </a:p>
        </p:txBody>
      </p:sp>
      <p:sp>
        <p:nvSpPr>
          <p:cNvPr id="10" name="Text 7"/>
          <p:cNvSpPr/>
          <p:nvPr/>
        </p:nvSpPr>
        <p:spPr>
          <a:xfrm>
            <a:off x="6049089" y="5897642"/>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Anomalies</a:t>
            </a:r>
            <a:endParaRPr lang="en-US" sz="2200" dirty="0"/>
          </a:p>
        </p:txBody>
      </p:sp>
      <p:sp>
        <p:nvSpPr>
          <p:cNvPr id="11" name="Text 8"/>
          <p:cNvSpPr/>
          <p:nvPr/>
        </p:nvSpPr>
        <p:spPr>
          <a:xfrm>
            <a:off x="6049089" y="6396276"/>
            <a:ext cx="3334226"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Identifying any data anomalies.</a:t>
            </a:r>
            <a:endParaRPr lang="en-US" sz="1900" dirty="0"/>
          </a:p>
        </p:txBody>
      </p:sp>
      <p:sp>
        <p:nvSpPr>
          <p:cNvPr id="12" name="Shape 9"/>
          <p:cNvSpPr/>
          <p:nvPr/>
        </p:nvSpPr>
        <p:spPr>
          <a:xfrm>
            <a:off x="9630132" y="5897642"/>
            <a:ext cx="555308" cy="555308"/>
          </a:xfrm>
          <a:prstGeom prst="roundRect">
            <a:avLst>
              <a:gd name="adj" fmla="val 6667"/>
            </a:avLst>
          </a:prstGeom>
          <a:solidFill>
            <a:srgbClr val="F2EEEE"/>
          </a:solidFill>
          <a:ln/>
        </p:spPr>
      </p:sp>
      <p:sp>
        <p:nvSpPr>
          <p:cNvPr id="13" name="Text 10"/>
          <p:cNvSpPr/>
          <p:nvPr/>
        </p:nvSpPr>
        <p:spPr>
          <a:xfrm>
            <a:off x="9739551" y="5964972"/>
            <a:ext cx="336471" cy="420648"/>
          </a:xfrm>
          <a:prstGeom prst="rect">
            <a:avLst/>
          </a:prstGeom>
          <a:noFill/>
          <a:ln/>
        </p:spPr>
        <p:txBody>
          <a:bodyPr wrap="none" lIns="0" tIns="0" rIns="0" bIns="0" rtlCol="0" anchor="t"/>
          <a:lstStyle/>
          <a:p>
            <a:pPr algn="ctr" indent="0" marL="0">
              <a:lnSpc>
                <a:spcPts val="2650"/>
              </a:lnSpc>
              <a:buNone/>
            </a:pPr>
            <a:r>
              <a:rPr lang="en-US" sz="2650" b="1" spc="-27" kern="0" dirty="0">
                <a:solidFill>
                  <a:srgbClr val="3D3838"/>
                </a:solidFill>
                <a:latin typeface="Montserrat Bold" pitchFamily="34" charset="0"/>
                <a:ea typeface="Montserrat Bold" pitchFamily="34" charset="-122"/>
                <a:cs typeface="Montserrat Bold" pitchFamily="34" charset="-120"/>
              </a:rPr>
              <a:t>3</a:t>
            </a:r>
            <a:endParaRPr lang="en-US" sz="2650" dirty="0"/>
          </a:p>
        </p:txBody>
      </p:sp>
      <p:sp>
        <p:nvSpPr>
          <p:cNvPr id="14" name="Text 11"/>
          <p:cNvSpPr/>
          <p:nvPr/>
        </p:nvSpPr>
        <p:spPr>
          <a:xfrm>
            <a:off x="10432256" y="5897642"/>
            <a:ext cx="2804874" cy="350639"/>
          </a:xfrm>
          <a:prstGeom prst="rect">
            <a:avLst/>
          </a:prstGeom>
          <a:noFill/>
          <a:ln/>
        </p:spPr>
        <p:txBody>
          <a:bodyPr wrap="none" lIns="0" tIns="0" rIns="0" bIns="0" rtlCol="0" anchor="t"/>
          <a:lstStyle/>
          <a:p>
            <a:pPr algn="l"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Impact</a:t>
            </a:r>
            <a:endParaRPr lang="en-US" sz="2200" dirty="0"/>
          </a:p>
        </p:txBody>
      </p:sp>
      <p:sp>
        <p:nvSpPr>
          <p:cNvPr id="15" name="Text 12"/>
          <p:cNvSpPr/>
          <p:nvPr/>
        </p:nvSpPr>
        <p:spPr>
          <a:xfrm>
            <a:off x="10432256" y="6396276"/>
            <a:ext cx="3334226"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Quantifying impact of factors.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3023830"/>
            <a:ext cx="5609749" cy="701278"/>
          </a:xfrm>
          <a:prstGeom prst="rect">
            <a:avLst/>
          </a:prstGeom>
          <a:noFill/>
          <a:ln/>
        </p:spPr>
        <p:txBody>
          <a:bodyPr wrap="none" lIns="0" tIns="0" rIns="0" bIns="0" rtlCol="0" anchor="t"/>
          <a:lstStyle/>
          <a:p>
            <a:pPr algn="l"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Conclusion</a:t>
            </a:r>
            <a:endParaRPr lang="en-US" sz="4400" dirty="0"/>
          </a:p>
        </p:txBody>
      </p:sp>
      <p:sp>
        <p:nvSpPr>
          <p:cNvPr id="4" name="Text 1"/>
          <p:cNvSpPr/>
          <p:nvPr/>
        </p:nvSpPr>
        <p:spPr>
          <a:xfrm>
            <a:off x="6350198" y="4095274"/>
            <a:ext cx="7416403"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We recapped the data analysis process. Key findings and recommendations were highlighted. Next steps include future research opportunities. We can take questions now.</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2025-03-15T07:20:05Z</dcterms:created>
  <dcterms:modified xsi:type="dcterms:W3CDTF">2025-03-15T07:20:05Z</dcterms:modified>
</cp:coreProperties>
</file>